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7" r:id="rId2"/>
    <p:sldId id="305" r:id="rId3"/>
    <p:sldId id="313" r:id="rId4"/>
    <p:sldId id="309" r:id="rId5"/>
    <p:sldId id="310" r:id="rId6"/>
    <p:sldId id="311" r:id="rId7"/>
    <p:sldId id="312" r:id="rId8"/>
    <p:sldId id="299" r:id="rId9"/>
    <p:sldId id="292" r:id="rId10"/>
    <p:sldId id="270" r:id="rId11"/>
    <p:sldId id="295" r:id="rId12"/>
    <p:sldId id="296" r:id="rId13"/>
    <p:sldId id="314" r:id="rId14"/>
    <p:sldId id="30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87466-98C8-427B-83B9-9284BF4E51E3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A75B-62DF-455A-B6A3-D52FB3D35B4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07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75BB2A6-BCD3-4E8A-9866-7FBDAD8A28F9}" type="datetimeFigureOut">
              <a:rPr lang="fr-FR" smtClean="0"/>
              <a:pPr/>
              <a:t>25/07/2016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9C1354-CE1D-4839-834E-46BD14901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5786" y="3786190"/>
            <a:ext cx="7643866" cy="178595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en-GB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fr-FR" sz="3600" b="1" dirty="0" smtClean="0">
                <a:solidFill>
                  <a:schemeClr val="bg1"/>
                </a:solidFill>
                <a:latin typeface="Calibri" pitchFamily="34" charset="0"/>
              </a:rPr>
              <a:t>Réunion de coordination sur la gestion des inondations </a:t>
            </a:r>
            <a:endParaRPr lang="en-GB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10800000" flipV="1">
            <a:off x="1928794" y="6011780"/>
            <a:ext cx="53578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latin typeface="Calibri" pitchFamily="34" charset="0"/>
              </a:rPr>
              <a:t>Niamey le </a:t>
            </a:r>
            <a:r>
              <a:rPr lang="en-GB" sz="2000" b="1" dirty="0">
                <a:latin typeface="Calibri" pitchFamily="34" charset="0"/>
              </a:rPr>
              <a:t> </a:t>
            </a:r>
            <a:r>
              <a:rPr lang="en-GB" sz="2000" b="1" dirty="0" smtClean="0">
                <a:latin typeface="Calibri" pitchFamily="34" charset="0"/>
              </a:rPr>
              <a:t>26 </a:t>
            </a:r>
            <a:r>
              <a:rPr lang="en-GB" sz="2000" b="1" dirty="0" err="1" smtClean="0">
                <a:latin typeface="Calibri" pitchFamily="34" charset="0"/>
              </a:rPr>
              <a:t>juillet</a:t>
            </a:r>
            <a:r>
              <a:rPr lang="en-GB" sz="2000" b="1" dirty="0" smtClean="0">
                <a:latin typeface="Calibri" pitchFamily="34" charset="0"/>
              </a:rPr>
              <a:t>  </a:t>
            </a:r>
            <a:r>
              <a:rPr lang="en-GB" sz="2000" b="1" dirty="0" smtClean="0">
                <a:latin typeface="Calibri" pitchFamily="34" charset="0"/>
              </a:rPr>
              <a:t>2016 </a:t>
            </a:r>
            <a:endParaRPr lang="en-GB" sz="2000" b="1" dirty="0">
              <a:latin typeface="Calibri" pitchFamily="34" charset="0"/>
            </a:endParaRPr>
          </a:p>
        </p:txBody>
      </p:sp>
      <p:pic>
        <p:nvPicPr>
          <p:cNvPr id="6" name="Image 5" descr="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29022" y="500042"/>
            <a:ext cx="2400300" cy="153352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27584" y="2214554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REPUBLIQUE DU NIGER</a:t>
            </a:r>
          </a:p>
          <a:p>
            <a:pPr algn="ctr"/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CABINET DU PREMIER MINISTRE</a:t>
            </a:r>
          </a:p>
          <a:p>
            <a:pPr algn="ctr"/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Cellule de Coordination Humanitaire CCH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8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cap="all" dirty="0" smtClean="0"/>
              <a:t>VI- Les </a:t>
            </a:r>
            <a:r>
              <a:rPr lang="fr-FR" sz="3400" cap="all" dirty="0"/>
              <a:t>réponses apportées</a:t>
            </a:r>
            <a:endParaRPr lang="fr-FR" sz="3400" cap="all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Cambria" pitchFamily="18" charset="0"/>
              </a:rPr>
              <a:t>1- Assistance </a:t>
            </a:r>
            <a:r>
              <a:rPr lang="fr-FR" sz="2000" dirty="0" smtClean="0">
                <a:latin typeface="Cambria" pitchFamily="18" charset="0"/>
              </a:rPr>
              <a:t>alimentaire</a:t>
            </a:r>
          </a:p>
          <a:p>
            <a:pPr marL="0" indent="0">
              <a:buNone/>
            </a:pPr>
            <a:r>
              <a:rPr lang="fr-FR" sz="1200" u="sng" dirty="0" smtClean="0">
                <a:latin typeface="Cambria" pitchFamily="18" charset="0"/>
              </a:rPr>
              <a:t>Kit par ménages</a:t>
            </a:r>
            <a:r>
              <a:rPr lang="fr-FR" sz="1200" dirty="0" smtClean="0">
                <a:latin typeface="Cambria" pitchFamily="18" charset="0"/>
              </a:rPr>
              <a:t>: </a:t>
            </a:r>
            <a:r>
              <a:rPr lang="fr-FR" sz="1200" dirty="0">
                <a:latin typeface="Cambria" pitchFamily="18" charset="0"/>
              </a:rPr>
              <a:t>5</a:t>
            </a:r>
            <a:r>
              <a:rPr lang="fr-FR" sz="1200" dirty="0" smtClean="0">
                <a:latin typeface="Cambria" pitchFamily="18" charset="0"/>
              </a:rPr>
              <a:t>0 kg de Riz, 100kg de mil,  5 kg de sucre, 2 kg de sel, 5 l d’huile, 5 kg de lentille, 2 boîtes de tomates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860960"/>
              </p:ext>
            </p:extLst>
          </p:nvPr>
        </p:nvGraphicFramePr>
        <p:xfrm>
          <a:off x="467544" y="2348880"/>
          <a:ext cx="7992888" cy="3681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727"/>
                <a:gridCol w="1309569"/>
                <a:gridCol w="1354727"/>
                <a:gridCol w="1354727"/>
                <a:gridCol w="1309569"/>
                <a:gridCol w="1309569"/>
              </a:tblGrid>
              <a:tr h="722291">
                <a:tc rowSpan="2"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Région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Nombre de villages touchés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Nombre de ménages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Assistance alimentaire par ménages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8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>
                          <a:effectLst/>
                          <a:latin typeface="Cambria" pitchFamily="18" charset="0"/>
                        </a:rPr>
                        <a:t>Assistance apportée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Gap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fr-FR" sz="1200" b="1" u="none" strike="noStrike" dirty="0">
                          <a:effectLst/>
                          <a:latin typeface="Cambria" pitchFamily="18" charset="0"/>
                        </a:rPr>
                        <a:t>Donateur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Agadez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81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2751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137,5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06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Diffa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333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33,3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06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Dosso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Maradi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114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5,7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Niamey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61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3,05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Tahoua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715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35,75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746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Tillabery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126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6,3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Zinder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93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4,75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Etat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0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1" u="none" strike="noStrike" dirty="0">
                          <a:effectLst/>
                          <a:latin typeface="Cambria" pitchFamily="18" charset="0"/>
                        </a:rPr>
                        <a:t>Total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94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4193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226,35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Cambria" pitchFamily="18" charset="0"/>
              </a:rPr>
              <a:t>Les réponses apportées</a:t>
            </a:r>
            <a:endParaRPr lang="fr-FR" sz="3200" dirty="0">
              <a:latin typeface="Cambria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Cambria" pitchFamily="18" charset="0"/>
              </a:rPr>
              <a:t>2- Assistance </a:t>
            </a:r>
            <a:r>
              <a:rPr lang="fr-FR" sz="2000" dirty="0" smtClean="0">
                <a:latin typeface="Cambria" pitchFamily="18" charset="0"/>
              </a:rPr>
              <a:t>non alimentaire</a:t>
            </a:r>
          </a:p>
          <a:p>
            <a:pPr marL="0" indent="0">
              <a:buNone/>
            </a:pPr>
            <a:r>
              <a:rPr lang="fr-FR" sz="1200" u="sng" dirty="0" smtClean="0">
                <a:latin typeface="Cambria" pitchFamily="18" charset="0"/>
              </a:rPr>
              <a:t>Kit par ménages</a:t>
            </a:r>
            <a:r>
              <a:rPr lang="fr-FR" sz="1200" dirty="0" smtClean="0">
                <a:latin typeface="Cambria" pitchFamily="18" charset="0"/>
              </a:rPr>
              <a:t>: 2 bâches, 3 nattes, 3 couvertures, 3 moustiquaires, 10 savons, 3 seaux/jerrycan</a:t>
            </a:r>
            <a:endParaRPr lang="fr-FR" sz="1200" dirty="0">
              <a:latin typeface="Cambria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77677"/>
              </p:ext>
            </p:extLst>
          </p:nvPr>
        </p:nvGraphicFramePr>
        <p:xfrm>
          <a:off x="107504" y="2492896"/>
          <a:ext cx="8712972" cy="4154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864096"/>
                <a:gridCol w="1440160"/>
                <a:gridCol w="1224136"/>
                <a:gridCol w="1224136"/>
                <a:gridCol w="1224136"/>
                <a:gridCol w="1656188"/>
              </a:tblGrid>
              <a:tr h="636934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Région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Nombre de villages </a:t>
                      </a:r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touchés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Nombre de ménages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Assistance non alimentaire par ménages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88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Assistance apportée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Gap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Annonce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Donateur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35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Agadez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81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2751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UNICEF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5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Diffa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ND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333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CCH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96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Dosso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OIM: 174 kits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Maradi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114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3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Niamey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61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CCH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3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Tahoua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715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CCH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9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Tillabery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126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CCH/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WORLD VISION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Zinder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93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3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u="none" strike="noStrike">
                          <a:effectLst/>
                          <a:latin typeface="Cambria" pitchFamily="18" charset="0"/>
                        </a:rPr>
                        <a:t>Total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94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4193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Cambria" pitchFamily="18" charset="0"/>
              </a:rPr>
              <a:t>Les réponses apportées</a:t>
            </a:r>
            <a:endParaRPr lang="fr-FR" sz="3200" dirty="0">
              <a:latin typeface="Cambria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Cambria" pitchFamily="18" charset="0"/>
              </a:rPr>
              <a:t>3- Assistance </a:t>
            </a:r>
            <a:r>
              <a:rPr lang="fr-FR" sz="2000" dirty="0" smtClean="0">
                <a:latin typeface="Cambria" pitchFamily="18" charset="0"/>
              </a:rPr>
              <a:t>aux familles endeuillées suite aux inondations</a:t>
            </a:r>
          </a:p>
          <a:p>
            <a:pPr marL="0" indent="0">
              <a:buNone/>
            </a:pPr>
            <a:r>
              <a:rPr lang="fr-FR" sz="1200" u="sng" dirty="0" smtClean="0">
                <a:latin typeface="Cambria" pitchFamily="18" charset="0"/>
              </a:rPr>
              <a:t>Kit </a:t>
            </a:r>
            <a:r>
              <a:rPr lang="fr-FR" sz="1200" dirty="0" smtClean="0">
                <a:latin typeface="Cambria" pitchFamily="18" charset="0"/>
              </a:rPr>
              <a:t>: 100 000 FCFA par personne décédée,</a:t>
            </a:r>
            <a:endParaRPr lang="fr-FR" sz="1200" dirty="0">
              <a:latin typeface="Cambria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949169"/>
              </p:ext>
            </p:extLst>
          </p:nvPr>
        </p:nvGraphicFramePr>
        <p:xfrm>
          <a:off x="539553" y="2420889"/>
          <a:ext cx="7056783" cy="3672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5"/>
                <a:gridCol w="2304256"/>
                <a:gridCol w="3528392"/>
              </a:tblGrid>
              <a:tr h="5554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Région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Perte en vies humaines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Montant(F CFA)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Agadez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300 000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5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Diffa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Dosso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5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Maradi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100 000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1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Niamey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9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Tahoua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700 000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5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  <a:latin typeface="Cambria" pitchFamily="18" charset="0"/>
                        </a:rPr>
                        <a:t>Tillabéry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5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latin typeface="Cambria" pitchFamily="18" charset="0"/>
                        </a:rPr>
                        <a:t>Zinder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58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 smtClean="0">
                          <a:effectLst/>
                          <a:latin typeface="Cambria" pitchFamily="18" charset="0"/>
                        </a:rPr>
                        <a:t>Total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1 100 000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3936" marR="3936" marT="39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3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V- La Communication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MAH/GC, </a:t>
            </a:r>
          </a:p>
          <a:p>
            <a:r>
              <a:rPr lang="fr-FR" dirty="0" smtClean="0"/>
              <a:t>La CCH , Le site WEB de la CCH, </a:t>
            </a:r>
          </a:p>
          <a:p>
            <a:r>
              <a:rPr lang="fr-FR" dirty="0" smtClean="0"/>
              <a:t>Les outils de OCHA,,,,</a:t>
            </a:r>
          </a:p>
          <a:p>
            <a:r>
              <a:rPr lang="fr-FR" dirty="0" smtClean="0"/>
              <a:t>Une communication coordonnée et responsable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83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IV- Les </a:t>
            </a:r>
            <a:r>
              <a:rPr lang="fr-FR" dirty="0"/>
              <a:t>ressources disponibles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fonds humanitaires, </a:t>
            </a:r>
          </a:p>
          <a:p>
            <a:r>
              <a:rPr lang="fr-FR" dirty="0" smtClean="0"/>
              <a:t>Le don Pakistanais ( riz)</a:t>
            </a:r>
          </a:p>
          <a:p>
            <a:r>
              <a:rPr lang="fr-FR" dirty="0" smtClean="0"/>
              <a:t>La possibilité de déclencher le MRI,</a:t>
            </a:r>
          </a:p>
          <a:p>
            <a:r>
              <a:rPr lang="fr-FR" dirty="0" smtClean="0"/>
              <a:t>La logistique (OPVN)</a:t>
            </a:r>
          </a:p>
          <a:p>
            <a:pPr marL="0" indent="0">
              <a:buNone/>
            </a:pPr>
            <a:r>
              <a:rPr lang="fr-FR" dirty="0" smtClean="0"/>
              <a:t>Au niveau des partenaires</a:t>
            </a:r>
          </a:p>
          <a:p>
            <a:r>
              <a:rPr lang="fr-FR" dirty="0" smtClean="0"/>
              <a:t>UNICEF 5000 KITS NFI</a:t>
            </a:r>
          </a:p>
          <a:p>
            <a:r>
              <a:rPr lang="fr-FR" dirty="0" smtClean="0"/>
              <a:t>OIM</a:t>
            </a:r>
          </a:p>
          <a:p>
            <a:r>
              <a:rPr lang="fr-FR" dirty="0" smtClean="0"/>
              <a:t>WORL VISION</a:t>
            </a:r>
          </a:p>
          <a:p>
            <a:r>
              <a:rPr lang="fr-FR" dirty="0" smtClean="0"/>
              <a:t>PLAN NIGER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860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Planification 2016 les Zones inondables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Les modes d’action dans la gestion des inondations,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La situation des dégâts et pertes,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Les réponses apportées et les Gaps à combler,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La communication, 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Les ressources disponibles</a:t>
            </a:r>
          </a:p>
          <a:p>
            <a:pPr marL="571500" indent="-571500">
              <a:buFont typeface="+mj-lt"/>
              <a:buAutoNum type="romanUcPeriod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841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I- Planification </a:t>
            </a:r>
            <a:r>
              <a:rPr lang="fr-FR" dirty="0"/>
              <a:t>2016 (</a:t>
            </a:r>
            <a:r>
              <a:rPr lang="fr-FR" dirty="0" smtClean="0"/>
              <a:t>les </a:t>
            </a:r>
            <a:r>
              <a:rPr lang="fr-FR" dirty="0"/>
              <a:t>Zones </a:t>
            </a:r>
            <a:r>
              <a:rPr lang="fr-FR" dirty="0" smtClean="0"/>
              <a:t>inondables)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7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Ii- Les modes d’action dans la gestion des inondations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95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1- L’alerte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Définition des zones inondables : CCH; Météo, Hydraulique, OCHA,</a:t>
            </a:r>
          </a:p>
          <a:p>
            <a:r>
              <a:rPr lang="fr-FR" dirty="0" smtClean="0"/>
              <a:t>L’alerte Précoce ( SAP, Météorologie), </a:t>
            </a:r>
          </a:p>
          <a:p>
            <a:r>
              <a:rPr lang="fr-FR" dirty="0" smtClean="0"/>
              <a:t>La relocalisation d’urgence (Protection civile,  Mairie, partenaires humanitaires)</a:t>
            </a:r>
          </a:p>
          <a:p>
            <a:r>
              <a:rPr lang="fr-FR" dirty="0" smtClean="0"/>
              <a:t>Le secours d’urgence ( protection civile, FDS, services techniques, autorités locales, partenaires humanitaires)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653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Les évaluations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évaluations sommaires par les autorités locales ( administratives, coutumières)</a:t>
            </a:r>
          </a:p>
          <a:p>
            <a:r>
              <a:rPr lang="fr-FR" dirty="0" smtClean="0"/>
              <a:t>Les évaluations des sinistrés ( la protection civile et les services techniques ( élevage, agriculture, hydraulique, transport, éducation </a:t>
            </a:r>
            <a:r>
              <a:rPr lang="fr-FR" dirty="0" err="1" smtClean="0"/>
              <a:t>etc</a:t>
            </a:r>
            <a:r>
              <a:rPr lang="fr-FR" dirty="0" smtClean="0"/>
              <a:t> ),</a:t>
            </a:r>
          </a:p>
          <a:p>
            <a:r>
              <a:rPr lang="fr-FR" dirty="0" smtClean="0"/>
              <a:t>Les évaluations des dégâts et pertes ( PDNA)</a:t>
            </a:r>
          </a:p>
          <a:p>
            <a:r>
              <a:rPr lang="fr-FR" dirty="0" smtClean="0"/>
              <a:t>Les outils d’évaluations, et de collecte des données</a:t>
            </a:r>
          </a:p>
          <a:p>
            <a:r>
              <a:rPr lang="fr-FR" dirty="0" smtClean="0"/>
              <a:t>La validation des résultats,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45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3- L’assistance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1- </a:t>
            </a:r>
            <a:r>
              <a:rPr lang="fr-FR" b="1" dirty="0" smtClean="0"/>
              <a:t>La détermination du  sinistré</a:t>
            </a:r>
          </a:p>
          <a:p>
            <a:r>
              <a:rPr lang="fr-FR" dirty="0" smtClean="0"/>
              <a:t>L’assistance Humanitaire est destinée aux sinistrés des inondations</a:t>
            </a:r>
          </a:p>
          <a:p>
            <a:r>
              <a:rPr lang="fr-FR" dirty="0" smtClean="0"/>
              <a:t>Est sinistrée toute personne qui a perdu son habitation </a:t>
            </a:r>
            <a:r>
              <a:rPr lang="fr-FR" b="1" dirty="0" smtClean="0"/>
              <a:t>ou les moyens d’existence essentiels à sa survie immédiate</a:t>
            </a:r>
          </a:p>
          <a:p>
            <a:endParaRPr lang="fr-FR" b="1" dirty="0"/>
          </a:p>
          <a:p>
            <a:pPr marL="0" indent="0">
              <a:buNone/>
            </a:pPr>
            <a:r>
              <a:rPr lang="fr-FR" b="1" dirty="0" smtClean="0"/>
              <a:t>2- Les types d’assistances et d’activités</a:t>
            </a:r>
          </a:p>
          <a:p>
            <a:r>
              <a:rPr lang="fr-FR" dirty="0" smtClean="0"/>
              <a:t>Assistance alimentaire,</a:t>
            </a:r>
          </a:p>
          <a:p>
            <a:r>
              <a:rPr lang="fr-FR" dirty="0" smtClean="0"/>
              <a:t>Assistance non alimentaire</a:t>
            </a:r>
          </a:p>
          <a:p>
            <a:r>
              <a:rPr lang="fr-FR" dirty="0" smtClean="0"/>
              <a:t>Réhabilitation des infrastructures socio économiques</a:t>
            </a:r>
          </a:p>
          <a:p>
            <a:r>
              <a:rPr lang="fr-FR" dirty="0" smtClean="0"/>
              <a:t>Les mesures de relèvement précoce et d’atténuation</a:t>
            </a:r>
          </a:p>
        </p:txBody>
      </p:sp>
    </p:spTree>
    <p:extLst>
      <p:ext uri="{BB962C8B-B14F-4D97-AF65-F5344CB8AC3E}">
        <p14:creationId xmlns:p14="http://schemas.microsoft.com/office/powerpoint/2010/main" val="95275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548681"/>
            <a:ext cx="8424936" cy="1368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5400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III- Situation </a:t>
            </a:r>
            <a:r>
              <a:rPr lang="fr-FR" sz="5400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 dégâts et pertes </a:t>
            </a:r>
            <a:r>
              <a:rPr lang="fr-FR" sz="5400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 inondations 2016/actions </a:t>
            </a:r>
            <a:r>
              <a:rPr lang="fr-FR" sz="5400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réalisées/A réaliser</a:t>
            </a:r>
            <a:r>
              <a:rPr lang="fr-FR" dirty="0">
                <a:latin typeface="Cambria" pitchFamily="18" charset="0"/>
              </a:rPr>
              <a:t>,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844823"/>
            <a:ext cx="7981950" cy="450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1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mbria" pitchFamily="18" charset="0"/>
              </a:rPr>
              <a:t>Situation des inondations</a:t>
            </a:r>
            <a:endParaRPr lang="fr-FR" sz="3200" dirty="0">
              <a:latin typeface="Cambria" pitchFamily="18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52705"/>
              </p:ext>
            </p:extLst>
          </p:nvPr>
        </p:nvGraphicFramePr>
        <p:xfrm>
          <a:off x="395536" y="1052736"/>
          <a:ext cx="8229600" cy="4497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008"/>
                <a:gridCol w="980058"/>
                <a:gridCol w="1063651"/>
                <a:gridCol w="959880"/>
                <a:gridCol w="1222189"/>
                <a:gridCol w="910877"/>
                <a:gridCol w="767121"/>
                <a:gridCol w="1172816"/>
              </a:tblGrid>
              <a:tr h="44656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SITUATION </a:t>
                      </a:r>
                      <a:r>
                        <a:rPr lang="fr-FR" sz="1200" u="none" strike="noStrike" dirty="0" smtClean="0">
                          <a:effectLst/>
                        </a:rPr>
                        <a:t>DES </a:t>
                      </a:r>
                      <a:r>
                        <a:rPr lang="fr-FR" sz="1200" u="none" strike="noStrike" dirty="0">
                          <a:effectLst/>
                        </a:rPr>
                        <a:t>DEGATS DES INONDATIONS, CAMPAGNE HIVERNALE 2016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7533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Date: 25 07 2016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Région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Communes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Village/Quartier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Nb de </a:t>
                      </a:r>
                      <a:r>
                        <a:rPr lang="fr-FR" sz="1200" b="1" u="none" strike="noStrike" dirty="0" smtClean="0">
                          <a:effectLst/>
                        </a:rPr>
                        <a:t>ménages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Nb de personnes sinistrées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Personnes </a:t>
                      </a:r>
                      <a:r>
                        <a:rPr lang="fr-FR" sz="1200" b="1" u="none" strike="noStrike" dirty="0" smtClean="0">
                          <a:effectLst/>
                        </a:rPr>
                        <a:t>blessés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Perte en vies humaines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u="none" strike="noStrike" dirty="0">
                          <a:effectLst/>
                        </a:rPr>
                        <a:t>Nb de Cases/Maisons/Murs </a:t>
                      </a:r>
                      <a:r>
                        <a:rPr lang="fr-FR" sz="1200" b="1" u="none" strike="noStrike" dirty="0" smtClean="0">
                          <a:effectLst/>
                        </a:rPr>
                        <a:t>effondrées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Agadez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81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</a:rPr>
                        <a:t>2751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</a:rPr>
                        <a:t>18448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249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Diffa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 smtClean="0">
                          <a:effectLst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333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2537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202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Maradi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114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1512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362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Niamey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61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364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67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Tahoua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</a:rPr>
                        <a:t>715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</a:rPr>
                        <a:t>5321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537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Tillabery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126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1103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170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9297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Zinder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93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603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106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7" marR="8657" marT="8657" marB="0" anchor="b"/>
                </a:tc>
              </a:tr>
              <a:tr h="35724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94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4193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29888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11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u="none" strike="noStrike" dirty="0">
                          <a:effectLst/>
                          <a:latin typeface="Cambria" pitchFamily="18" charset="0"/>
                        </a:rPr>
                        <a:t>1693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8657" marR="8657" marT="86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151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té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661</Words>
  <Application>Microsoft Office PowerPoint</Application>
  <PresentationFormat>Affichage à l'écran (4:3)</PresentationFormat>
  <Paragraphs>258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Clarté</vt:lpstr>
      <vt:lpstr>Présentation PowerPoint</vt:lpstr>
      <vt:lpstr>Ordre du jour</vt:lpstr>
      <vt:lpstr>I- Planification 2016 (les Zones inondables)</vt:lpstr>
      <vt:lpstr>Ii- Les modes d’action dans la gestion des inondations</vt:lpstr>
      <vt:lpstr>1- L’alerte</vt:lpstr>
      <vt:lpstr>2- Les évaluations</vt:lpstr>
      <vt:lpstr>3- L’assistance</vt:lpstr>
      <vt:lpstr>Présentation PowerPoint</vt:lpstr>
      <vt:lpstr>Situation des inondations</vt:lpstr>
      <vt:lpstr>VI- Les réponses apportées</vt:lpstr>
      <vt:lpstr>Les réponses apportées</vt:lpstr>
      <vt:lpstr>Les réponses apportées</vt:lpstr>
      <vt:lpstr>V- La Communication </vt:lpstr>
      <vt:lpstr>IV- Les ressources disponibles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SWEET</dc:creator>
  <cp:lastModifiedBy>Administrateur</cp:lastModifiedBy>
  <cp:revision>89</cp:revision>
  <dcterms:created xsi:type="dcterms:W3CDTF">2013-08-21T08:10:36Z</dcterms:created>
  <dcterms:modified xsi:type="dcterms:W3CDTF">2016-07-25T22:43:03Z</dcterms:modified>
</cp:coreProperties>
</file>